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97" r:id="rId3"/>
    <p:sldId id="414" r:id="rId4"/>
    <p:sldId id="411" r:id="rId5"/>
    <p:sldId id="395" r:id="rId6"/>
    <p:sldId id="418" r:id="rId7"/>
    <p:sldId id="415" r:id="rId8"/>
    <p:sldId id="416" r:id="rId9"/>
    <p:sldId id="412" r:id="rId10"/>
    <p:sldId id="417" r:id="rId11"/>
    <p:sldId id="33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9EB"/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4660"/>
  </p:normalViewPr>
  <p:slideViewPr>
    <p:cSldViewPr>
      <p:cViewPr varScale="1">
        <p:scale>
          <a:sx n="114" d="100"/>
          <a:sy n="114" d="100"/>
        </p:scale>
        <p:origin x="16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C17A48-D010-4B40-AE19-2B0C870EC395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3135D7-3DA5-4D8A-9165-485219211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3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24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865188"/>
            <a:fld id="{AD05091E-21BF-46CD-9A65-B577D1393174}" type="slidenum">
              <a:rPr lang="es-ES" sz="1300">
                <a:latin typeface="Times New Roman" pitchFamily="18" charset="0"/>
              </a:rPr>
              <a:pPr algn="r" defTabSz="865188"/>
              <a:t>11</a:t>
            </a:fld>
            <a:endParaRPr lang="es-ES" sz="130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7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4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30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B181-3069-4377-B4D6-77150BF4D133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DEB63-0872-4BBA-B416-8E74F348A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35F4-6851-45EF-B127-D3FDDE2C70E7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DFFB-AFF8-4811-A49A-E8AD5395D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25CD-C514-4F86-97DD-E7FF43D84A91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1869-A094-4AFC-B47C-F57053FFB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C26C-499B-4E5D-915C-A89566355E58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EC6C-2FCD-4AAB-8538-C2696EDF8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B5DE-6954-452F-9D78-460249942938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3452-3287-4B83-8290-DCC3DCA2D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2A66-3B6A-4915-8CEC-D9F3057EF57D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70B3-10C8-4ACC-BF02-6BC285557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0DDD-5AFB-4F8D-8304-B32DB4C50DCF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24DD5-3849-4605-9509-E29A85000D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AB90-CF3C-40E6-AE90-3A13C8602B01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6B76-1AA2-47C6-9CB5-1019B110A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FF05-B77F-455B-B7D0-24B883D54827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3EF57-D3AE-41C9-A436-06CD84C6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BF87-5D63-4AAC-B26E-2E89BFD847D5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A01F-9136-41FB-8FA2-4E2EE416A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4D08-4E79-4142-BD72-E62C05F81B36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25D8-19B6-4EC4-9A9E-D97AA52FE2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E4593F-F91C-4AA3-9ADE-D1A032C30316}" type="datetimeFigureOut">
              <a:rPr lang="en-US"/>
              <a:pPr>
                <a:defRPr/>
              </a:pPr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E1B14A-CDB6-46BA-9A56-9C82B2090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250" y="138113"/>
            <a:ext cx="8915400" cy="6553200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113" y="161925"/>
            <a:ext cx="8839200" cy="3495675"/>
          </a:xfrm>
          <a:prstGeom prst="rect">
            <a:avLst/>
          </a:prstGeom>
          <a:solidFill>
            <a:srgbClr val="B31B1B"/>
          </a:solidFill>
          <a:ln>
            <a:solidFill>
              <a:srgbClr val="B3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 l="12500" t="11458" r="62500" b="79536"/>
          <a:stretch>
            <a:fillRect/>
          </a:stretch>
        </p:blipFill>
        <p:spPr bwMode="auto">
          <a:xfrm>
            <a:off x="204788" y="230188"/>
            <a:ext cx="3376612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33350" y="1572481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Three approaches to resilience measurement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195882" y="4429559"/>
            <a:ext cx="8686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Christopher B. Barrett, Cornell University</a:t>
            </a:r>
          </a:p>
          <a:p>
            <a:pPr algn="ctr"/>
            <a:r>
              <a:rPr lang="en-US" sz="2400" dirty="0">
                <a:latin typeface="+mn-lt"/>
              </a:rPr>
              <a:t>Resilience Measurement Workshop</a:t>
            </a:r>
          </a:p>
          <a:p>
            <a:pPr algn="ctr"/>
            <a:r>
              <a:rPr lang="en-US" sz="2400" dirty="0">
                <a:latin typeface="+mn-lt"/>
              </a:rPr>
              <a:t>Seattle, WA</a:t>
            </a:r>
          </a:p>
          <a:p>
            <a:pPr algn="ctr"/>
            <a:r>
              <a:rPr lang="en-US" sz="2400" dirty="0">
                <a:latin typeface="+mn-lt"/>
              </a:rPr>
              <a:t>October 16, 2023</a:t>
            </a:r>
          </a:p>
          <a:p>
            <a:pPr algn="ctr"/>
            <a:endParaRPr lang="en-US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679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10423" y="944578"/>
            <a:ext cx="8803897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Resilience measurement remains unsettled w/multiple issues: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5. Predictive skill of existing methods is weak, raising questions about resilience’s usefulness for early warning or targeting.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6. Measures appear highly sensitive to well-being indicator or shock studied (Lee, Abay and Barrett 2023 on multidimensional resilience) and to the method one uses (Upton et al. JDE 2022).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7.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Quant. studies remain few, w/narrow applications in terms of countries and shocks. Is there any generalizable empirical knowledge yet?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struggle to learn empirically about resilience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EDE8EA-4BDB-BC76-624E-8F2A2C9EE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638800"/>
            <a:ext cx="3709010" cy="6289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1B40CF-481B-D117-5583-1709E05788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219" r="-1122" b="-1"/>
          <a:stretch/>
        </p:blipFill>
        <p:spPr>
          <a:xfrm>
            <a:off x="4724400" y="5924550"/>
            <a:ext cx="4097132" cy="62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nature&#10;&#10;Description automatically generated">
            <a:extLst>
              <a:ext uri="{FF2B5EF4-FFF2-40B4-BE49-F238E27FC236}">
                <a16:creationId xmlns:a16="http://schemas.microsoft.com/office/drawing/2014/main" id="{0CB05C1B-BB4B-41A8-1922-70B88DF8D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4" y="23813"/>
            <a:ext cx="9144000" cy="6858000"/>
          </a:xfrm>
          <a:prstGeom prst="rect">
            <a:avLst/>
          </a:prstGeom>
        </p:spPr>
      </p:pic>
      <p:sp>
        <p:nvSpPr>
          <p:cNvPr id="59393" name="Rectangle 6"/>
          <p:cNvSpPr>
            <a:spLocks noChangeArrowheads="1"/>
          </p:cNvSpPr>
          <p:nvPr/>
        </p:nvSpPr>
        <p:spPr bwMode="auto">
          <a:xfrm>
            <a:off x="0" y="3452813"/>
            <a:ext cx="33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44EE6BED-F07D-5CDB-0784-5EA960A38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79" y="182969"/>
            <a:ext cx="88011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concept of resilience adds value, to both scholarship and policymaking.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We have solid theory.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But it’s a road only partly travelled. We need high quality, ideally high frequency, panel data.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Working out reliable resilience measurement and generalizable empirical findings will take time.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1654A40F-DB18-B500-DE1B-050990E7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79" y="5892225"/>
            <a:ext cx="8909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Calibri" pitchFamily="34" charset="0"/>
              </a:rPr>
              <a:t>Thank you for your time, interest and comments!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938" y="117257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915400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3C621-D069-4098-A153-DAAEC0E3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Motivation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1E9F54-876E-C383-531F-47851C5940C7}"/>
              </a:ext>
            </a:extLst>
          </p:cNvPr>
          <p:cNvSpPr txBox="1"/>
          <p:nvPr/>
        </p:nvSpPr>
        <p:spPr>
          <a:xfrm>
            <a:off x="228600" y="1020763"/>
            <a:ext cx="8763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eorgia" pitchFamily="18" charset="0"/>
              </a:rPr>
              <a:t>Why have the development and humanitarian communities become so keen on “resilience”?</a:t>
            </a:r>
            <a:endParaRPr lang="en-US" sz="2400" u="sng" dirty="0">
              <a:latin typeface="Georgia" pitchFamily="18" charset="0"/>
            </a:endParaRPr>
          </a:p>
          <a:p>
            <a:pPr>
              <a:defRPr/>
            </a:pPr>
            <a:r>
              <a:rPr lang="en-US" sz="2400" dirty="0">
                <a:latin typeface="Georgia" pitchFamily="18" charset="0"/>
              </a:rPr>
              <a:t>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n-US" sz="2400" dirty="0">
                <a:latin typeface="Georgia" pitchFamily="18" charset="0"/>
              </a:rPr>
              <a:t>Risks perceived increasing in both frequency and intensity</a:t>
            </a:r>
            <a:endParaRPr lang="en-US" sz="2400" u="sng" dirty="0">
              <a:latin typeface="Georgia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endParaRPr lang="en-US" sz="2400" dirty="0">
              <a:latin typeface="Georgia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US" sz="2400" dirty="0">
                <a:latin typeface="Georgia" pitchFamily="18" charset="0"/>
              </a:rPr>
              <a:t>Recovery from disasters is hard: Syria, Sri Lanka, Haiti</a:t>
            </a:r>
          </a:p>
          <a:p>
            <a:pPr marL="514350" indent="-514350">
              <a:buFontTx/>
              <a:buAutoNum type="arabicParenR"/>
              <a:defRPr/>
            </a:pPr>
            <a:endParaRPr lang="en-US" sz="2400" dirty="0">
              <a:latin typeface="Georgia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US" sz="2400" dirty="0">
                <a:latin typeface="Georgia" pitchFamily="18" charset="0"/>
              </a:rPr>
              <a:t>Recurring crises lay bare the longstanding difficulty of reconciling humanitarian response to disasters with longer-term development efforts.  </a:t>
            </a:r>
          </a:p>
          <a:p>
            <a:pPr marL="514350" indent="-514350">
              <a:buFontTx/>
              <a:buAutoNum type="arabicParenR"/>
              <a:defRPr/>
            </a:pPr>
            <a:endParaRPr lang="en-US" sz="2400" u="sng" dirty="0">
              <a:latin typeface="Georgia" pitchFamily="18" charset="0"/>
            </a:endParaRPr>
          </a:p>
          <a:p>
            <a:pPr>
              <a:defRPr/>
            </a:pPr>
            <a:r>
              <a:rPr lang="en-US" sz="2800" b="1" i="1" dirty="0">
                <a:latin typeface="Georgia" pitchFamily="18" charset="0"/>
              </a:rPr>
              <a:t>But the concept remains unclear, so hard to measure, as with most latent variables. </a:t>
            </a:r>
          </a:p>
        </p:txBody>
      </p:sp>
    </p:spTree>
    <p:extLst>
      <p:ext uri="{BB962C8B-B14F-4D97-AF65-F5344CB8AC3E}">
        <p14:creationId xmlns:p14="http://schemas.microsoft.com/office/powerpoint/2010/main" val="28406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938" y="117257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915400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3C621-D069-4098-A153-DAAEC0E3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Why build resilience? Accelerate recovery/</a:t>
            </a:r>
            <a:r>
              <a:rPr lang="en-US" sz="2800" b="1" dirty="0" err="1">
                <a:solidFill>
                  <a:schemeClr val="bg1"/>
                </a:solidFill>
              </a:rPr>
              <a:t>dev’t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9D3DCF-D46B-BA8C-23B8-4E875C7A35AB}"/>
              </a:ext>
            </a:extLst>
          </p:cNvPr>
          <p:cNvSpPr txBox="1"/>
          <p:nvPr/>
        </p:nvSpPr>
        <p:spPr>
          <a:xfrm>
            <a:off x="190135" y="585308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Reducing risk exposure can pay handsome returns.</a:t>
            </a:r>
            <a:endParaRPr lang="en-US" b="1" dirty="0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134937" y="1046543"/>
            <a:ext cx="88189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If income growth (or other measures of well-being) follows standard economic model, then uninsured risk exposure and shocks cause slower growth and recovery.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319CE-8EEB-FC58-0AF0-6C5A67ABA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172" y="2251977"/>
            <a:ext cx="5953125" cy="3600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A9E161-62A2-ABE2-32A7-BEE894EEB9B1}"/>
              </a:ext>
            </a:extLst>
          </p:cNvPr>
          <p:cNvSpPr txBox="1"/>
          <p:nvPr/>
        </p:nvSpPr>
        <p:spPr>
          <a:xfrm>
            <a:off x="6248400" y="2819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Growth w/credit/finance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5E4B9B-5607-7CF5-B4DB-781BDA6CEE2F}"/>
              </a:ext>
            </a:extLst>
          </p:cNvPr>
          <p:cNvSpPr txBox="1"/>
          <p:nvPr/>
        </p:nvSpPr>
        <p:spPr>
          <a:xfrm>
            <a:off x="5029200" y="3463891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Growth w/o credit/finance</a:t>
            </a:r>
          </a:p>
        </p:txBody>
      </p:sp>
    </p:spTree>
    <p:extLst>
      <p:ext uri="{BB962C8B-B14F-4D97-AF65-F5344CB8AC3E}">
        <p14:creationId xmlns:p14="http://schemas.microsoft.com/office/powerpoint/2010/main" val="129518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938" y="117257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915400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3C621-D069-4098-A153-DAAEC0E3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Crucial w/poverty traps &amp; catastrophic risk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9D3DCF-D46B-BA8C-23B8-4E875C7A35AB}"/>
              </a:ext>
            </a:extLst>
          </p:cNvPr>
          <p:cNvSpPr txBox="1"/>
          <p:nvPr/>
        </p:nvSpPr>
        <p:spPr>
          <a:xfrm>
            <a:off x="190135" y="5853087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Resilience exists when people can absorb or quickly recover from potentially catastrophic shocks and stressors.  Sound theory exists. </a:t>
            </a:r>
            <a:endParaRPr lang="en-US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44A288-DDFF-2333-9FC9-68F578C9DAC0}"/>
              </a:ext>
            </a:extLst>
          </p:cNvPr>
          <p:cNvGrpSpPr/>
          <p:nvPr/>
        </p:nvGrpSpPr>
        <p:grpSpPr>
          <a:xfrm>
            <a:off x="254466" y="1954447"/>
            <a:ext cx="5448335" cy="3897977"/>
            <a:chOff x="254466" y="1954447"/>
            <a:chExt cx="5448335" cy="389797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5C38FFB-BED4-993D-B978-3909E0214530}"/>
                </a:ext>
              </a:extLst>
            </p:cNvPr>
            <p:cNvGrpSpPr/>
            <p:nvPr/>
          </p:nvGrpSpPr>
          <p:grpSpPr>
            <a:xfrm>
              <a:off x="254466" y="1954447"/>
              <a:ext cx="5448335" cy="3444071"/>
              <a:chOff x="4942704" y="1335490"/>
              <a:chExt cx="3990158" cy="2893207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C544A050-4425-0FD0-BEB5-745669CA33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2704" y="1335490"/>
                <a:ext cx="3990158" cy="2893207"/>
              </a:xfrm>
              <a:prstGeom prst="rect">
                <a:avLst/>
              </a:prstGeom>
            </p:spPr>
          </p:pic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9434323-7431-4095-932B-EDCE22D0B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2664" y="3124200"/>
                <a:ext cx="32841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D2EF478-596C-CEBD-2931-5F9C2BE22A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53200" y="1524000"/>
                <a:ext cx="0" cy="2362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1">
                <a:extLst>
                  <a:ext uri="{FF2B5EF4-FFF2-40B4-BE49-F238E27FC236}">
                    <a16:creationId xmlns:a16="http://schemas.microsoft.com/office/drawing/2014/main" id="{C857B223-D6DF-5DBE-C4C9-4F0F5BF78A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7203" y="2874969"/>
                <a:ext cx="105687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eaLnBrk="1" hangingPunct="1"/>
                <a:r>
                  <a:rPr lang="en-US" sz="1200" b="1" dirty="0">
                    <a:latin typeface="+mn-lt"/>
                  </a:rPr>
                  <a:t>poverty line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D854F01-37EC-DF14-187E-0C86827A12BC}"/>
                </a:ext>
              </a:extLst>
            </p:cNvPr>
            <p:cNvGrpSpPr/>
            <p:nvPr/>
          </p:nvGrpSpPr>
          <p:grpSpPr>
            <a:xfrm>
              <a:off x="882515" y="5337805"/>
              <a:ext cx="3714699" cy="514619"/>
              <a:chOff x="228600" y="2781300"/>
              <a:chExt cx="9530521" cy="181025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D6A27109-940B-AE74-7C12-AC24FBEFE7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213" y="2781300"/>
                <a:ext cx="9201908" cy="1810259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99EA8238-B790-929F-A7E0-C2506379C8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8600" y="2846605"/>
                <a:ext cx="371475" cy="1419225"/>
              </a:xfrm>
              <a:prstGeom prst="rect">
                <a:avLst/>
              </a:prstGeom>
            </p:spPr>
          </p:pic>
        </p:grpSp>
      </p:grp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134937" y="1046543"/>
            <a:ext cx="88189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Poverty traps increasingly understood as arising due to catastrophic risk exposure and/or the experience of catastrophic shocks. </a:t>
            </a:r>
          </a:p>
        </p:txBody>
      </p:sp>
      <p:pic>
        <p:nvPicPr>
          <p:cNvPr id="26" name="Picture 25" descr="A picture containing text, outdoor, ground, person&#10;&#10;Description automatically generated">
            <a:extLst>
              <a:ext uri="{FF2B5EF4-FFF2-40B4-BE49-F238E27FC236}">
                <a16:creationId xmlns:a16="http://schemas.microsoft.com/office/drawing/2014/main" id="{D7269950-1BF3-5EFD-A890-F74D5CDA6C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118" y="1868793"/>
            <a:ext cx="2026081" cy="3040309"/>
          </a:xfrm>
          <a:prstGeom prst="rect">
            <a:avLst/>
          </a:prstGeom>
        </p:spPr>
      </p:pic>
      <p:pic>
        <p:nvPicPr>
          <p:cNvPr id="18" name="Picture 2" descr="One Illness Away: Why People Become Poor and How They Escape Poverty:  Krishna, Anirudh: 9780199584512: Amazon.com: Books">
            <a:extLst>
              <a:ext uri="{FF2B5EF4-FFF2-40B4-BE49-F238E27FC236}">
                <a16:creationId xmlns:a16="http://schemas.microsoft.com/office/drawing/2014/main" id="{CA9AFB2C-9761-9035-4774-D1AC3AF8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399" y="3299075"/>
            <a:ext cx="1768466" cy="265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65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679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826840" y="1490102"/>
            <a:ext cx="7924800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</a:rPr>
              <a:t>Measurement challenges start from contested conceptualization of resilience.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</a:rPr>
              <a:t>The literature to date exhibits at least three distinct framings of resilience.</a:t>
            </a:r>
            <a:endParaRPr lang="en-US" sz="20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Three different broad conceptualizations exist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BEB74-C26E-C747-416B-22FB0C599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424" y="3771609"/>
            <a:ext cx="4335690" cy="14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2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679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1367976"/>
            <a:ext cx="7924800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</a:rPr>
              <a:t>1. Resilience as capacity</a:t>
            </a:r>
            <a:endParaRPr lang="en-US" sz="20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Define a multidimensional set of indicators – commonly framed as various ‘capitals’ (financial, human, natural, physical, social) – assumed to enable people communities to avoid/bounce back quickly from shocks: some combination of absorptive, adaptive, transformative capacities.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Two main methods in use: FAO’s RIMA and TANGO approaches. Use factor analysis to reduce a vector of prospective explanatory variables to an index to try to explain variation in well-being outcome.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Advantages</a:t>
            </a:r>
            <a:r>
              <a:rPr lang="en-US" sz="2000" dirty="0">
                <a:latin typeface="+mn-lt"/>
              </a:rPr>
              <a:t>: rich conceptualization, well-established methods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Disadvantages</a:t>
            </a:r>
            <a:r>
              <a:rPr lang="en-US" sz="2000" dirty="0">
                <a:latin typeface="+mn-lt"/>
              </a:rPr>
              <a:t>: RCI not a dependent variable amenable to impact eval; assumes we know what creates resilience capacities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Three different broad conceptualizations exist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BEB74-C26E-C747-416B-22FB0C599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956520"/>
            <a:ext cx="3080084" cy="1044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06B36F-267A-DE8D-2B0E-98A62B3416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5980902"/>
            <a:ext cx="3771900" cy="532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593FDF-9B47-D8EA-132A-3FDE15ADD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2638" y="5943600"/>
            <a:ext cx="4132300" cy="6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1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4404" y="1737962"/>
            <a:ext cx="8001000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</a:rPr>
              <a:t>2. Resilience as a normative condition</a:t>
            </a:r>
            <a:endParaRPr lang="en-US" sz="20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Anchors resilience to normative well-being standards so as to ensure advancing resilience also advances </a:t>
            </a:r>
            <a:r>
              <a:rPr lang="en-US" sz="2000" dirty="0" err="1">
                <a:latin typeface="+mn-lt"/>
              </a:rPr>
              <a:t>dev’t</a:t>
            </a:r>
            <a:r>
              <a:rPr lang="en-US" sz="2000" dirty="0">
                <a:latin typeface="+mn-lt"/>
              </a:rPr>
              <a:t> objectives.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Cissé &amp; Barrett (2018 </a:t>
            </a:r>
            <a:r>
              <a:rPr lang="en-US" sz="2000" i="1" dirty="0">
                <a:latin typeface="+mn-lt"/>
              </a:rPr>
              <a:t>JDE</a:t>
            </a:r>
            <a:r>
              <a:rPr lang="en-US" sz="2000" dirty="0">
                <a:latin typeface="+mn-lt"/>
              </a:rPr>
              <a:t>) develop econometric approach. Generalized to incorporate spatial effects (</a:t>
            </a:r>
            <a:r>
              <a:rPr lang="en-US" sz="2000" dirty="0" err="1">
                <a:latin typeface="+mn-lt"/>
              </a:rPr>
              <a:t>Scognamillo</a:t>
            </a:r>
            <a:r>
              <a:rPr lang="en-US" sz="2000" dirty="0">
                <a:latin typeface="+mn-lt"/>
              </a:rPr>
              <a:t> et al. 2023 </a:t>
            </a:r>
            <a:r>
              <a:rPr lang="en-US" sz="2000" i="1" dirty="0">
                <a:latin typeface="+mn-lt"/>
              </a:rPr>
              <a:t>WD</a:t>
            </a:r>
            <a:r>
              <a:rPr lang="en-US" sz="2000" dirty="0">
                <a:latin typeface="+mn-lt"/>
              </a:rPr>
              <a:t>)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Advantages</a:t>
            </a:r>
            <a:r>
              <a:rPr lang="en-US" sz="2000" dirty="0">
                <a:latin typeface="+mn-lt"/>
              </a:rPr>
              <a:t>: encompasses stressors </a:t>
            </a:r>
            <a:r>
              <a:rPr lang="en-US" sz="2000" u="sng" dirty="0">
                <a:latin typeface="+mn-lt"/>
              </a:rPr>
              <a:t>and</a:t>
            </a:r>
            <a:r>
              <a:rPr lang="en-US" sz="2000" dirty="0">
                <a:latin typeface="+mn-lt"/>
              </a:rPr>
              <a:t> shocks; works as a dep. var. for IE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Disadvantages</a:t>
            </a:r>
            <a:r>
              <a:rPr lang="en-US" sz="2000" dirty="0">
                <a:latin typeface="+mn-lt"/>
              </a:rPr>
              <a:t>: What is suitable normative threshold? Does it conflate distinct objectives?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Three different broad conceptualizations exist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17F142-F693-5350-6FB1-125910CF5B1C}"/>
              </a:ext>
            </a:extLst>
          </p:cNvPr>
          <p:cNvGrpSpPr/>
          <p:nvPr/>
        </p:nvGrpSpPr>
        <p:grpSpPr>
          <a:xfrm>
            <a:off x="4276725" y="936309"/>
            <a:ext cx="4725217" cy="734377"/>
            <a:chOff x="1609725" y="2968507"/>
            <a:chExt cx="5937546" cy="93466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F5C32FD-BF6F-C844-3D44-A59523245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9725" y="3103069"/>
              <a:ext cx="5924550" cy="8001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6C7B7C1-E456-3AAA-83BF-C77C6A9AE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08920" y="2968507"/>
              <a:ext cx="2038351" cy="19050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529141E6-2A0F-FE34-7DA1-2C844C66FD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011149"/>
            <a:ext cx="3586616" cy="5146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C8EA53-189D-0443-5E1A-77FEF07033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117" y="1029714"/>
            <a:ext cx="144789" cy="4034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A4ACC7-AFE4-3901-7622-D4AAC26180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5740806"/>
            <a:ext cx="4800600" cy="5221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5A36EBF-8764-273D-4E04-9FB750A9CA7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091" r="3839"/>
          <a:stretch/>
        </p:blipFill>
        <p:spPr>
          <a:xfrm>
            <a:off x="5020649" y="6001884"/>
            <a:ext cx="4038601" cy="65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3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4404" y="1737962"/>
            <a:ext cx="8156196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</a:rPr>
              <a:t>3. Resilience as return to equilibrium</a:t>
            </a:r>
            <a:endParaRPr lang="en-US" sz="2000" b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Estimate the time path to recovery of well-being after a shock or shock persistence (Knippenberg et al. WD 2019; Alloush and Carter 2023)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Sticks closest to ecology/engineering/etymology origins.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</a:rPr>
              <a:t>Like ‘resilience as a normative condition’, focus on well-being not capacities.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Advantages</a:t>
            </a:r>
            <a:r>
              <a:rPr lang="en-US" sz="2000" dirty="0">
                <a:latin typeface="+mn-lt"/>
              </a:rPr>
              <a:t>: Works as a dep. var. for IE; explicitly captures dynamics.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</a:rPr>
              <a:t>Disadvantages</a:t>
            </a:r>
            <a:r>
              <a:rPr lang="en-US" sz="2000" dirty="0">
                <a:latin typeface="+mn-lt"/>
              </a:rPr>
              <a:t>: Purely about shocks, not stressors (ex ante risk exposure); higher (lower) resilience consistent w/lower (higher) well-being thus violates focus and monotonicity axioms of well-being measurement.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Three different broad conceptualizations exist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7F0E3D-F42B-5972-6BC0-1B11E6DD6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670" y="972647"/>
            <a:ext cx="4191000" cy="60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0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679" y="139700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56662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10423" y="944578"/>
            <a:ext cx="8803897" cy="11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Resilience measurement remains unsettled w/multiple issues: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1. Latent variables are hard, thus contested (e.g., poverty, food security).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2. Requires high frequency, ongoing M&amp;E w/causal identification strategy based on credible counterfactual. Few such data sets exist.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3. Must encompass the multiple perils vulnerable people face.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4. Must be decomposable to diverse subpopulations.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+mn-lt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E8EC3EA-D798-4509-8C4A-C22E593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94661A-0246-446B-ADF4-85338AE4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3EBE39F6-F9E4-ED62-EE23-907CF9ED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struggle to learn empirically about resilience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903464-125B-2C9A-50D3-68AC62660B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278" b="16860"/>
          <a:stretch/>
        </p:blipFill>
        <p:spPr>
          <a:xfrm>
            <a:off x="431164" y="5219470"/>
            <a:ext cx="4167401" cy="83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3887</TotalTime>
  <Words>792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IBLI Performance Paper</dc:title>
  <dc:creator>Pin Chantarat</dc:creator>
  <cp:lastModifiedBy>Chris Barrett</cp:lastModifiedBy>
  <cp:revision>189</cp:revision>
  <dcterms:created xsi:type="dcterms:W3CDTF">2009-03-02T19:09:48Z</dcterms:created>
  <dcterms:modified xsi:type="dcterms:W3CDTF">2023-10-16T15:51:19Z</dcterms:modified>
</cp:coreProperties>
</file>